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91" r:id="rId4"/>
    <p:sldId id="270" r:id="rId5"/>
    <p:sldId id="265" r:id="rId6"/>
    <p:sldId id="268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40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164" y="365125"/>
            <a:ext cx="26292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21" y="365125"/>
            <a:ext cx="77354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23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94" y="1825625"/>
            <a:ext cx="51823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10" y="1681163"/>
            <a:ext cx="51585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10" y="2505075"/>
            <a:ext cx="515853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94" y="1681163"/>
            <a:ext cx="5183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94" y="2505075"/>
            <a:ext cx="518393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21" y="365125"/>
            <a:ext cx="10517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21" y="1825625"/>
            <a:ext cx="10517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1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7717155" cy="685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7717155" y="940435"/>
            <a:ext cx="4476115" cy="29229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杭州萧山国际机场</a:t>
            </a:r>
          </a:p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三期项目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 </a:t>
            </a:r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        </a:t>
            </a:r>
          </a:p>
          <a:p>
            <a:pPr algn="ctr"/>
            <a:endParaRPr lang="en-US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  <a:p>
            <a:pPr algn="ctr"/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招商点位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89415" y="4127500"/>
            <a:ext cx="133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方正小标宋简体" panose="02000000000000000000" charset="-122"/>
                <a:ea typeface="方正小标宋简体" panose="02000000000000000000" charset="-122"/>
              </a:rPr>
              <a:t>（第一批）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86685" y="422910"/>
            <a:ext cx="9112250" cy="601218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199755" y="1385570"/>
            <a:ext cx="2432050" cy="1569720"/>
          </a:xfrm>
          <a:prstGeom prst="roundRect">
            <a:avLst/>
          </a:prstGeom>
          <a:gradFill>
            <a:gsLst>
              <a:gs pos="100000">
                <a:srgbClr val="FE4444">
                  <a:alpha val="50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层国内北禁区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表格 3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97943"/>
              </p:ext>
            </p:extLst>
          </p:nvPr>
        </p:nvGraphicFramePr>
        <p:xfrm>
          <a:off x="408940" y="4458969"/>
          <a:ext cx="8534400" cy="203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2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7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标段五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H6-005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193.3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国际精品、香化、珠宝饰品、箱包、运动品、手表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  <a:sym typeface="+mn-ea"/>
                        </a:rPr>
                        <a:t>标段七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H6-014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171.1</a:t>
                      </a:r>
                      <a:endParaRPr lang="en-US" altLang="zh-CN" sz="1200" b="1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b="1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15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44783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60985" y="124460"/>
            <a:ext cx="11013440" cy="3923030"/>
            <a:chOff x="411" y="196"/>
            <a:chExt cx="17344" cy="61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88" y="1425"/>
              <a:ext cx="4267" cy="4347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411" y="196"/>
              <a:ext cx="17344" cy="6178"/>
              <a:chOff x="411" y="196"/>
              <a:chExt cx="17344" cy="6178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8" y="1425"/>
                <a:ext cx="4267" cy="4347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411" y="196"/>
                <a:ext cx="12055" cy="6178"/>
                <a:chOff x="411" y="196"/>
                <a:chExt cx="12055" cy="6178"/>
              </a:xfrm>
            </p:grpSpPr>
            <p:pic>
              <p:nvPicPr>
                <p:cNvPr id="15" name="图片 14"/>
                <p:cNvPicPr/>
                <p:nvPr>
                  <p:custDataLst>
                    <p:tags r:id="rId2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1" y="824"/>
                  <a:ext cx="12055" cy="5550"/>
                </a:xfrm>
                <a:prstGeom prst="rect">
                  <a:avLst/>
                </a:prstGeom>
              </p:spPr>
            </p:pic>
            <p:sp>
              <p:nvSpPr>
                <p:cNvPr id="16" name="文本框 15"/>
                <p:cNvSpPr txBox="1"/>
                <p:nvPr/>
              </p:nvSpPr>
              <p:spPr>
                <a:xfrm>
                  <a:off x="411" y="196"/>
                  <a:ext cx="5922" cy="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主楼</a:t>
                  </a:r>
                  <a:r>
                    <a:rPr lang="en-US" altLang="zh-CN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6M</a:t>
                  </a:r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商业</a:t>
                  </a:r>
                  <a:r>
                    <a:rPr lang="en-US" altLang="zh-CN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-</a:t>
                  </a:r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禁区内（国内北）</a:t>
                  </a: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3570" y="1786"/>
                  <a:ext cx="6837" cy="3132"/>
                  <a:chOff x="3570" y="1786"/>
                  <a:chExt cx="6837" cy="3132"/>
                </a:xfrm>
              </p:grpSpPr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6210" y="1786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/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7704" y="1787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/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792" y="4460"/>
                    <a:ext cx="488" cy="3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3570" y="2021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/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39" name="任意多边形 38"/>
                  <p:cNvSpPr/>
                  <p:nvPr/>
                </p:nvSpPr>
                <p:spPr>
                  <a:xfrm>
                    <a:off x="9169" y="3536"/>
                    <a:ext cx="1238" cy="1382"/>
                  </a:xfrm>
                  <a:custGeom>
                    <a:avLst/>
                    <a:gdLst>
                      <a:gd name="connisteX0" fmla="*/ 0 w 786130"/>
                      <a:gd name="connsiteY0" fmla="*/ 873125 h 877570"/>
                      <a:gd name="connisteX1" fmla="*/ 786130 w 786130"/>
                      <a:gd name="connsiteY1" fmla="*/ 877570 h 877570"/>
                      <a:gd name="connisteX2" fmla="*/ 781685 w 786130"/>
                      <a:gd name="connsiteY2" fmla="*/ 662305 h 877570"/>
                      <a:gd name="connisteX3" fmla="*/ 587375 w 786130"/>
                      <a:gd name="connsiteY3" fmla="*/ 666115 h 877570"/>
                      <a:gd name="connisteX4" fmla="*/ 585470 w 786130"/>
                      <a:gd name="connsiteY4" fmla="*/ 496570 h 877570"/>
                      <a:gd name="connisteX5" fmla="*/ 784225 w 786130"/>
                      <a:gd name="connsiteY5" fmla="*/ 496570 h 877570"/>
                      <a:gd name="connisteX6" fmla="*/ 784225 w 786130"/>
                      <a:gd name="connsiteY6" fmla="*/ 142875 h 877570"/>
                      <a:gd name="connisteX7" fmla="*/ 655955 w 786130"/>
                      <a:gd name="connsiteY7" fmla="*/ 139065 h 877570"/>
                      <a:gd name="connisteX8" fmla="*/ 659765 w 786130"/>
                      <a:gd name="connsiteY8" fmla="*/ 86995 h 877570"/>
                      <a:gd name="connisteX9" fmla="*/ 616585 w 786130"/>
                      <a:gd name="connsiteY9" fmla="*/ 85090 h 877570"/>
                      <a:gd name="connisteX10" fmla="*/ 614680 w 786130"/>
                      <a:gd name="connsiteY10" fmla="*/ 64135 h 877570"/>
                      <a:gd name="connisteX11" fmla="*/ 560705 w 786130"/>
                      <a:gd name="connsiteY11" fmla="*/ 66675 h 877570"/>
                      <a:gd name="connisteX12" fmla="*/ 516890 w 786130"/>
                      <a:gd name="connsiteY12" fmla="*/ 0 h 877570"/>
                      <a:gd name="connisteX13" fmla="*/ 360045 w 786130"/>
                      <a:gd name="connsiteY13" fmla="*/ 126365 h 877570"/>
                      <a:gd name="connisteX14" fmla="*/ 314325 w 786130"/>
                      <a:gd name="connsiteY14" fmla="*/ 178435 h 877570"/>
                      <a:gd name="connisteX15" fmla="*/ 260985 w 786130"/>
                      <a:gd name="connsiteY15" fmla="*/ 246380 h 877570"/>
                      <a:gd name="connisteX16" fmla="*/ 179705 w 786130"/>
                      <a:gd name="connsiteY16" fmla="*/ 362585 h 877570"/>
                      <a:gd name="connisteX17" fmla="*/ 111760 w 786130"/>
                      <a:gd name="connsiteY17" fmla="*/ 484505 h 877570"/>
                      <a:gd name="connisteX18" fmla="*/ 70485 w 786130"/>
                      <a:gd name="connsiteY18" fmla="*/ 583565 h 877570"/>
                      <a:gd name="connisteX19" fmla="*/ 26670 w 786130"/>
                      <a:gd name="connsiteY19" fmla="*/ 711835 h 877570"/>
                      <a:gd name="connisteX20" fmla="*/ 0 w 786130"/>
                      <a:gd name="connsiteY20" fmla="*/ 873125 h 87757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  <a:cxn ang="0">
                        <a:pos x="connisteX7" y="connsiteY7"/>
                      </a:cxn>
                      <a:cxn ang="0">
                        <a:pos x="connisteX8" y="connsiteY8"/>
                      </a:cxn>
                      <a:cxn ang="0">
                        <a:pos x="connisteX9" y="connsiteY9"/>
                      </a:cxn>
                      <a:cxn ang="0">
                        <a:pos x="connisteX10" y="connsiteY10"/>
                      </a:cxn>
                      <a:cxn ang="0">
                        <a:pos x="connisteX11" y="connsiteY11"/>
                      </a:cxn>
                      <a:cxn ang="0">
                        <a:pos x="connisteX12" y="connsiteY12"/>
                      </a:cxn>
                      <a:cxn ang="0">
                        <a:pos x="connisteX13" y="connsiteY13"/>
                      </a:cxn>
                      <a:cxn ang="0">
                        <a:pos x="connisteX14" y="connsiteY14"/>
                      </a:cxn>
                      <a:cxn ang="0">
                        <a:pos x="connisteX15" y="connsiteY15"/>
                      </a:cxn>
                      <a:cxn ang="0">
                        <a:pos x="connisteX16" y="connsiteY16"/>
                      </a:cxn>
                      <a:cxn ang="0">
                        <a:pos x="connisteX17" y="connsiteY17"/>
                      </a:cxn>
                      <a:cxn ang="0">
                        <a:pos x="connisteX18" y="connsiteY18"/>
                      </a:cxn>
                      <a:cxn ang="0">
                        <a:pos x="connisteX19" y="connsiteY19"/>
                      </a:cxn>
                      <a:cxn ang="0">
                        <a:pos x="connisteX20" y="connsiteY20"/>
                      </a:cxn>
                    </a:cxnLst>
                    <a:rect l="l" t="t" r="r" b="b"/>
                    <a:pathLst>
                      <a:path w="786130" h="877570">
                        <a:moveTo>
                          <a:pt x="0" y="873125"/>
                        </a:moveTo>
                        <a:lnTo>
                          <a:pt x="786130" y="877570"/>
                        </a:lnTo>
                        <a:lnTo>
                          <a:pt x="781685" y="662305"/>
                        </a:lnTo>
                        <a:lnTo>
                          <a:pt x="587375" y="666115"/>
                        </a:lnTo>
                        <a:lnTo>
                          <a:pt x="585470" y="496570"/>
                        </a:lnTo>
                        <a:lnTo>
                          <a:pt x="784225" y="496570"/>
                        </a:lnTo>
                        <a:lnTo>
                          <a:pt x="784225" y="142875"/>
                        </a:lnTo>
                        <a:lnTo>
                          <a:pt x="655955" y="139065"/>
                        </a:lnTo>
                        <a:lnTo>
                          <a:pt x="659765" y="86995"/>
                        </a:lnTo>
                        <a:lnTo>
                          <a:pt x="616585" y="85090"/>
                        </a:lnTo>
                        <a:lnTo>
                          <a:pt x="614680" y="64135"/>
                        </a:lnTo>
                        <a:lnTo>
                          <a:pt x="560705" y="66675"/>
                        </a:lnTo>
                        <a:lnTo>
                          <a:pt x="516890" y="0"/>
                        </a:lnTo>
                        <a:lnTo>
                          <a:pt x="360045" y="126365"/>
                        </a:lnTo>
                        <a:lnTo>
                          <a:pt x="314325" y="178435"/>
                        </a:lnTo>
                        <a:lnTo>
                          <a:pt x="260985" y="246380"/>
                        </a:lnTo>
                        <a:lnTo>
                          <a:pt x="179705" y="362585"/>
                        </a:lnTo>
                        <a:lnTo>
                          <a:pt x="111760" y="484505"/>
                        </a:lnTo>
                        <a:lnTo>
                          <a:pt x="70485" y="583565"/>
                        </a:lnTo>
                        <a:lnTo>
                          <a:pt x="26670" y="711835"/>
                        </a:lnTo>
                        <a:lnTo>
                          <a:pt x="0" y="873125"/>
                        </a:lnTo>
                        <a:close/>
                      </a:path>
                    </a:pathLst>
                  </a:custGeom>
                  <a:solidFill>
                    <a:schemeClr val="accent6">
                      <a:alpha val="64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9622" y="3944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/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34329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30" y="542290"/>
            <a:ext cx="9128125" cy="570611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150985" y="2655570"/>
            <a:ext cx="683260" cy="1257935"/>
          </a:xfrm>
          <a:prstGeom prst="roundRect">
            <a:avLst/>
          </a:prstGeom>
          <a:gradFill>
            <a:gsLst>
              <a:gs pos="100000">
                <a:srgbClr val="FE4444">
                  <a:alpha val="61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17.4M/22.8M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层荷花谷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60" y="98425"/>
            <a:ext cx="2771775" cy="3035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390" y="1497965"/>
            <a:ext cx="2955925" cy="2084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422525" y="-890905"/>
            <a:ext cx="3315970" cy="6493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33705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22.8M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禁区外（出发公众）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461645" y="4013200"/>
          <a:ext cx="9388475" cy="237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8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H22.8-006-A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172.86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中西式正餐、简餐、咖啡茶饮、甜品烘焙、特色小吃等品牌餐饮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566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22000（可改造）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H22.8-006-B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165.6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标段二十四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H22.8-006-C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153.98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标段二十五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H22.8-006-D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186.93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任意多边形 5"/>
          <p:cNvSpPr/>
          <p:nvPr/>
        </p:nvSpPr>
        <p:spPr>
          <a:xfrm>
            <a:off x="1024255" y="1397635"/>
            <a:ext cx="1523365" cy="437515"/>
          </a:xfrm>
          <a:custGeom>
            <a:avLst/>
            <a:gdLst>
              <a:gd name="connisteX0" fmla="*/ 53975 w 1523365"/>
              <a:gd name="connsiteY0" fmla="*/ 156210 h 437515"/>
              <a:gd name="connisteX1" fmla="*/ 3810 w 1523365"/>
              <a:gd name="connsiteY1" fmla="*/ 187960 h 437515"/>
              <a:gd name="connisteX2" fmla="*/ 0 w 1523365"/>
              <a:gd name="connsiteY2" fmla="*/ 217805 h 437515"/>
              <a:gd name="connisteX3" fmla="*/ 77470 w 1523365"/>
              <a:gd name="connsiteY3" fmla="*/ 313690 h 437515"/>
              <a:gd name="connisteX4" fmla="*/ 135890 w 1523365"/>
              <a:gd name="connsiteY4" fmla="*/ 349885 h 437515"/>
              <a:gd name="connisteX5" fmla="*/ 241300 w 1523365"/>
              <a:gd name="connsiteY5" fmla="*/ 373380 h 437515"/>
              <a:gd name="connisteX6" fmla="*/ 546735 w 1523365"/>
              <a:gd name="connsiteY6" fmla="*/ 413385 h 437515"/>
              <a:gd name="connisteX7" fmla="*/ 806450 w 1523365"/>
              <a:gd name="connsiteY7" fmla="*/ 437515 h 437515"/>
              <a:gd name="connisteX8" fmla="*/ 896620 w 1523365"/>
              <a:gd name="connsiteY8" fmla="*/ 431800 h 437515"/>
              <a:gd name="connisteX9" fmla="*/ 912495 w 1523365"/>
              <a:gd name="connsiteY9" fmla="*/ 419735 h 437515"/>
              <a:gd name="connisteX10" fmla="*/ 914400 w 1523365"/>
              <a:gd name="connsiteY10" fmla="*/ 210185 h 437515"/>
              <a:gd name="connisteX11" fmla="*/ 956310 w 1523365"/>
              <a:gd name="connsiteY11" fmla="*/ 210185 h 437515"/>
              <a:gd name="connisteX12" fmla="*/ 952500 w 1523365"/>
              <a:gd name="connsiteY12" fmla="*/ 173990 h 437515"/>
              <a:gd name="connisteX13" fmla="*/ 1028065 w 1523365"/>
              <a:gd name="connsiteY13" fmla="*/ 175895 h 437515"/>
              <a:gd name="connisteX14" fmla="*/ 1026160 w 1523365"/>
              <a:gd name="connsiteY14" fmla="*/ 217805 h 437515"/>
              <a:gd name="connisteX15" fmla="*/ 1086485 w 1523365"/>
              <a:gd name="connsiteY15" fmla="*/ 217805 h 437515"/>
              <a:gd name="connisteX16" fmla="*/ 1092200 w 1523365"/>
              <a:gd name="connsiteY16" fmla="*/ 235585 h 437515"/>
              <a:gd name="connisteX17" fmla="*/ 1146175 w 1523365"/>
              <a:gd name="connsiteY17" fmla="*/ 238125 h 437515"/>
              <a:gd name="connisteX18" fmla="*/ 1146175 w 1523365"/>
              <a:gd name="connsiteY18" fmla="*/ 212090 h 437515"/>
              <a:gd name="connisteX19" fmla="*/ 1184275 w 1523365"/>
              <a:gd name="connsiteY19" fmla="*/ 210185 h 437515"/>
              <a:gd name="connisteX20" fmla="*/ 1179830 w 1523365"/>
              <a:gd name="connsiteY20" fmla="*/ 311785 h 437515"/>
              <a:gd name="connisteX21" fmla="*/ 1200150 w 1523365"/>
              <a:gd name="connsiteY21" fmla="*/ 337820 h 437515"/>
              <a:gd name="connisteX22" fmla="*/ 1257935 w 1523365"/>
              <a:gd name="connsiteY22" fmla="*/ 309880 h 437515"/>
              <a:gd name="connisteX23" fmla="*/ 1383665 w 1523365"/>
              <a:gd name="connsiteY23" fmla="*/ 233680 h 437515"/>
              <a:gd name="connisteX24" fmla="*/ 1499235 w 1523365"/>
              <a:gd name="connsiteY24" fmla="*/ 153670 h 437515"/>
              <a:gd name="connisteX25" fmla="*/ 1523365 w 1523365"/>
              <a:gd name="connsiteY25" fmla="*/ 118110 h 437515"/>
              <a:gd name="connisteX26" fmla="*/ 1441450 w 1523365"/>
              <a:gd name="connsiteY26" fmla="*/ 18415 h 437515"/>
              <a:gd name="connisteX27" fmla="*/ 1377950 w 1523365"/>
              <a:gd name="connsiteY27" fmla="*/ 0 h 437515"/>
              <a:gd name="connisteX28" fmla="*/ 1322070 w 1523365"/>
              <a:gd name="connsiteY28" fmla="*/ 15875 h 437515"/>
              <a:gd name="connisteX29" fmla="*/ 1256030 w 1523365"/>
              <a:gd name="connsiteY29" fmla="*/ 34290 h 437515"/>
              <a:gd name="connisteX30" fmla="*/ 1153795 w 1523365"/>
              <a:gd name="connsiteY30" fmla="*/ 52070 h 437515"/>
              <a:gd name="connisteX31" fmla="*/ 946150 w 1523365"/>
              <a:gd name="connsiteY31" fmla="*/ 92075 h 437515"/>
              <a:gd name="connisteX32" fmla="*/ 701040 w 1523365"/>
              <a:gd name="connsiteY32" fmla="*/ 123825 h 437515"/>
              <a:gd name="connisteX33" fmla="*/ 443230 w 1523365"/>
              <a:gd name="connsiteY33" fmla="*/ 142240 h 437515"/>
              <a:gd name="connisteX34" fmla="*/ 53975 w 1523365"/>
              <a:gd name="connsiteY34" fmla="*/ 156210 h 43751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l" t="t" r="r" b="b"/>
            <a:pathLst>
              <a:path w="1523365" h="437515">
                <a:moveTo>
                  <a:pt x="53975" y="156210"/>
                </a:moveTo>
                <a:lnTo>
                  <a:pt x="3810" y="187960"/>
                </a:lnTo>
                <a:lnTo>
                  <a:pt x="0" y="217805"/>
                </a:lnTo>
                <a:lnTo>
                  <a:pt x="77470" y="313690"/>
                </a:lnTo>
                <a:lnTo>
                  <a:pt x="135890" y="349885"/>
                </a:lnTo>
                <a:lnTo>
                  <a:pt x="241300" y="373380"/>
                </a:lnTo>
                <a:lnTo>
                  <a:pt x="546735" y="413385"/>
                </a:lnTo>
                <a:lnTo>
                  <a:pt x="806450" y="437515"/>
                </a:lnTo>
                <a:lnTo>
                  <a:pt x="896620" y="431800"/>
                </a:lnTo>
                <a:lnTo>
                  <a:pt x="912495" y="419735"/>
                </a:lnTo>
                <a:lnTo>
                  <a:pt x="914400" y="210185"/>
                </a:lnTo>
                <a:lnTo>
                  <a:pt x="956310" y="210185"/>
                </a:lnTo>
                <a:lnTo>
                  <a:pt x="952500" y="173990"/>
                </a:lnTo>
                <a:lnTo>
                  <a:pt x="1028065" y="175895"/>
                </a:lnTo>
                <a:lnTo>
                  <a:pt x="1026160" y="217805"/>
                </a:lnTo>
                <a:lnTo>
                  <a:pt x="1086485" y="217805"/>
                </a:lnTo>
                <a:lnTo>
                  <a:pt x="1092200" y="235585"/>
                </a:lnTo>
                <a:lnTo>
                  <a:pt x="1146175" y="238125"/>
                </a:lnTo>
                <a:lnTo>
                  <a:pt x="1146175" y="212090"/>
                </a:lnTo>
                <a:lnTo>
                  <a:pt x="1184275" y="210185"/>
                </a:lnTo>
                <a:lnTo>
                  <a:pt x="1179830" y="311785"/>
                </a:lnTo>
                <a:lnTo>
                  <a:pt x="1200150" y="337820"/>
                </a:lnTo>
                <a:lnTo>
                  <a:pt x="1257935" y="309880"/>
                </a:lnTo>
                <a:lnTo>
                  <a:pt x="1383665" y="233680"/>
                </a:lnTo>
                <a:lnTo>
                  <a:pt x="1499235" y="153670"/>
                </a:lnTo>
                <a:lnTo>
                  <a:pt x="1523365" y="118110"/>
                </a:lnTo>
                <a:lnTo>
                  <a:pt x="1441450" y="18415"/>
                </a:lnTo>
                <a:lnTo>
                  <a:pt x="1377950" y="0"/>
                </a:lnTo>
                <a:lnTo>
                  <a:pt x="1322070" y="15875"/>
                </a:lnTo>
                <a:lnTo>
                  <a:pt x="1256030" y="34290"/>
                </a:lnTo>
                <a:lnTo>
                  <a:pt x="1153795" y="52070"/>
                </a:lnTo>
                <a:lnTo>
                  <a:pt x="946150" y="92075"/>
                </a:lnTo>
                <a:lnTo>
                  <a:pt x="701040" y="123825"/>
                </a:lnTo>
                <a:lnTo>
                  <a:pt x="443230" y="142240"/>
                </a:lnTo>
                <a:lnTo>
                  <a:pt x="53975" y="156210"/>
                </a:lnTo>
                <a:close/>
              </a:path>
            </a:pathLst>
          </a:custGeom>
          <a:gradFill>
            <a:gsLst>
              <a:gs pos="100000">
                <a:srgbClr val="FE4444">
                  <a:alpha val="46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肘形连接符 8"/>
          <p:cNvCxnSpPr>
            <a:stCxn id="6" idx="8"/>
            <a:endCxn id="8" idx="0"/>
          </p:cNvCxnSpPr>
          <p:nvPr/>
        </p:nvCxnSpPr>
        <p:spPr>
          <a:xfrm>
            <a:off x="1920875" y="1829435"/>
            <a:ext cx="5406390" cy="627380"/>
          </a:xfrm>
          <a:prstGeom prst="bentConnector3">
            <a:avLst>
              <a:gd name="adj1" fmla="val 558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209790" y="43751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H22.8-006-A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01735" y="43751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H22.8-006-</a:t>
            </a:r>
            <a:r>
              <a:rPr lang="en-US" altLang="zh-CN"/>
              <a:t>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45375" y="357060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H22.8-006-</a:t>
            </a:r>
            <a:r>
              <a:rPr lang="en-US" altLang="zh-CN"/>
              <a:t>C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20860" y="357060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H22.8-006-</a:t>
            </a:r>
            <a:r>
              <a:rPr lang="en-US" altLang="zh-CN"/>
              <a:t>D</a:t>
            </a:r>
          </a:p>
        </p:txBody>
      </p:sp>
      <p:cxnSp>
        <p:nvCxnSpPr>
          <p:cNvPr id="14" name="肘形连接符 13"/>
          <p:cNvCxnSpPr>
            <a:stCxn id="10" idx="2"/>
          </p:cNvCxnSpPr>
          <p:nvPr/>
        </p:nvCxnSpPr>
        <p:spPr>
          <a:xfrm rot="5400000">
            <a:off x="7130415" y="1592580"/>
            <a:ext cx="1662430" cy="889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1" idx="2"/>
          </p:cNvCxnSpPr>
          <p:nvPr/>
        </p:nvCxnSpPr>
        <p:spPr>
          <a:xfrm rot="5400000">
            <a:off x="8260080" y="1079500"/>
            <a:ext cx="1612265" cy="1063625"/>
          </a:xfrm>
          <a:prstGeom prst="bentConnector3">
            <a:avLst>
              <a:gd name="adj1" fmla="val 50020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12" idx="0"/>
          </p:cNvCxnSpPr>
          <p:nvPr/>
        </p:nvCxnSpPr>
        <p:spPr>
          <a:xfrm rot="16200000">
            <a:off x="8035925" y="2723515"/>
            <a:ext cx="1052830" cy="641350"/>
          </a:xfrm>
          <a:prstGeom prst="bentConnector3">
            <a:avLst>
              <a:gd name="adj1" fmla="val 24427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16200000" flipV="1">
            <a:off x="9455150" y="2820670"/>
            <a:ext cx="1223645" cy="299085"/>
          </a:xfrm>
          <a:prstGeom prst="bentConnector3">
            <a:avLst>
              <a:gd name="adj1" fmla="val 49974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12545" y="-618490"/>
            <a:ext cx="4064000" cy="634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95" y="953135"/>
            <a:ext cx="1822450" cy="2292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33705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17.4M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禁区外（出发公众）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0845189"/>
              </p:ext>
            </p:extLst>
          </p:nvPr>
        </p:nvGraphicFramePr>
        <p:xfrm>
          <a:off x="171132" y="4688174"/>
          <a:ext cx="8534400" cy="15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标段二十六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H17.4-042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221.3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品牌零售、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医药老字号（药妆）、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  <a:sym typeface="微软雅黑" panose="020B0503020204020204" charset="-122"/>
                        </a:rPr>
                        <a:t>文创集合（包含书类，不含丝绸特产）</a:t>
                      </a:r>
                      <a:endParaRPr lang="zh-CN" altLang="en-US" sz="1200" b="1" dirty="0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86685" y="422910"/>
            <a:ext cx="9112250" cy="6012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层到达公众区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062085" y="3266440"/>
            <a:ext cx="551180" cy="826770"/>
          </a:xfrm>
          <a:prstGeom prst="roundRect">
            <a:avLst/>
          </a:prstGeom>
          <a:gradFill>
            <a:gsLst>
              <a:gs pos="100000">
                <a:srgbClr val="FE4444">
                  <a:lumMod val="94000"/>
                  <a:alpha val="62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29435" y="-1235075"/>
            <a:ext cx="4065905" cy="7098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65" y="529590"/>
            <a:ext cx="2653030" cy="3569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52628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禁区外（到达公众区）一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3314237"/>
              </p:ext>
            </p:extLst>
          </p:nvPr>
        </p:nvGraphicFramePr>
        <p:xfrm>
          <a:off x="260985" y="4003675"/>
          <a:ext cx="8972956" cy="166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H6-045-B</a:t>
                      </a:r>
                      <a:endParaRPr lang="en-US" altLang="zh-CN" sz="1200" b="1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76.1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品牌便利店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12000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机电条件共享（</a:t>
                      </a:r>
                      <a:r>
                        <a:rPr lang="en-US" altLang="zh-CN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H6-045-A</a:t>
                      </a:r>
                      <a:r>
                        <a:rPr lang="zh-CN" altLang="en-US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、</a:t>
                      </a:r>
                      <a:r>
                        <a:rPr lang="en-US" altLang="zh-CN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H6-045-B</a:t>
                      </a:r>
                      <a:r>
                        <a:rPr lang="zh-CN" altLang="en-US" sz="1200" b="0" dirty="0">
                          <a:latin typeface="仿宋" panose="02010609060101010101" charset="-122"/>
                          <a:ea typeface="仿宋" panose="02010609060101010101" charset="-122"/>
                        </a:rPr>
                        <a:t>）</a:t>
                      </a:r>
                      <a:endParaRPr lang="zh-CN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269.2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展厅（汽车、科技、艺术）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  <a:endParaRPr lang="zh-CN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20000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flipH="1">
            <a:off x="725805" y="2898775"/>
            <a:ext cx="2540" cy="121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70255" y="3034665"/>
            <a:ext cx="635" cy="109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25805" y="3011170"/>
            <a:ext cx="40005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4035" y="2898775"/>
            <a:ext cx="52451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/>
              <a:t>A    B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313680" y="1374775"/>
            <a:ext cx="224790" cy="6985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5288280" y="1266825"/>
            <a:ext cx="325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/>
              <a:t>-</a:t>
            </a:r>
            <a:r>
              <a:rPr lang="en-US" altLang="zh-CN" sz="1000" b="1"/>
              <a:t>A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295265" y="1222375"/>
            <a:ext cx="18415" cy="152400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159375" y="1217295"/>
            <a:ext cx="36000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16200000">
            <a:off x="4808855" y="1066165"/>
            <a:ext cx="574675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/>
              <a:t>H6</a:t>
            </a:r>
          </a:p>
          <a:p>
            <a:r>
              <a:rPr lang="en-US" altLang="zh-CN" sz="900" b="1"/>
              <a:t>-050-B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24990" y="-1234440"/>
            <a:ext cx="4065905" cy="7098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65" y="529590"/>
            <a:ext cx="2653030" cy="3569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52628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禁区外（到达公众区）二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13680" y="1374775"/>
            <a:ext cx="224790" cy="6985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表格 3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1087861"/>
              </p:ext>
            </p:extLst>
          </p:nvPr>
        </p:nvGraphicFramePr>
        <p:xfrm>
          <a:off x="260985" y="4003675"/>
          <a:ext cx="8534400" cy="263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标段三十八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H6-050-A</a:t>
                      </a:r>
                      <a:endParaRPr lang="en-US" altLang="zh-CN" sz="1200" b="1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166.8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中西式正餐、简餐、甜品烘焙、特色小吃等品牌餐饮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20000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机电条件共享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标段三十九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H6-050-B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116.4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108.6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品牌咖啡</a:t>
                      </a:r>
                      <a:r>
                        <a:rPr lang="en-US" altLang="zh-CN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r>
                        <a:rPr lang="zh-CN" altLang="en-US" sz="12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茶饮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40/150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6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92.5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品牌直营便利店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dirty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 rot="16200000">
            <a:off x="5288280" y="1266825"/>
            <a:ext cx="325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/>
              <a:t>-</a:t>
            </a:r>
            <a:r>
              <a:rPr lang="en-US" altLang="zh-CN" sz="1000" b="1"/>
              <a:t>A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295265" y="1222375"/>
            <a:ext cx="18415" cy="152400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159375" y="1217295"/>
            <a:ext cx="36000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16200000">
            <a:off x="4808855" y="1066165"/>
            <a:ext cx="574675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/>
              <a:t>H6</a:t>
            </a:r>
          </a:p>
          <a:p>
            <a:r>
              <a:rPr lang="en-US" altLang="zh-CN" sz="900" b="1"/>
              <a:t>-050-B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10,&quot;width&quot;:1108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745a70-dc21-4597-9681-0532a8c98278}"/>
  <p:tag name="TABLE_ENDDRAG_ORIGIN_RECT" val="672*184"/>
  <p:tag name="TABLE_ENDDRAG_RECT" val="32*322*672*1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90,&quot;width&quot;:1344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745a70-dc21-4597-9681-0532a8c98278}"/>
  <p:tag name="TABLE_ENDDRAG_ORIGIN_RECT" val="739*187"/>
  <p:tag name="TABLE_ENDDRAG_RECT" val="36*316*739*1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9bd952-9248-4d95-b5bd-05fee59f89b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10,&quot;width&quot;:1108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d7601b-bd2f-4f73-ae9c-84d98dde1bc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d7601b-bd2f-4f73-ae9c-84d98dde1bc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377</Words>
  <Application>Microsoft Office PowerPoint</Application>
  <PresentationFormat>宽屏</PresentationFormat>
  <Paragraphs>135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方正小标宋简体</vt:lpstr>
      <vt:lpstr>仿宋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 FY</cp:lastModifiedBy>
  <cp:revision>96</cp:revision>
  <dcterms:created xsi:type="dcterms:W3CDTF">2021-10-06T14:04:00Z</dcterms:created>
  <dcterms:modified xsi:type="dcterms:W3CDTF">2022-02-11T05:11:06Z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74E2FBE0BCEC48DA96ED9891783810BA</vt:lpwstr>
  </property>
  <property fmtid="{D5CDD505-2E9C-101B-9397-08002B2CF9AE}" pid="3" name="KSOProductBuildVer">
    <vt:lpwstr>2052-10.8.0.5838</vt:lpwstr>
  </property>
</Properties>
</file>